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notesMasterIdLst>
    <p:notesMasterId r:id="rId11"/>
  </p:notesMasterIdLst>
  <p:sldIdLst>
    <p:sldId id="256" r:id="rId3"/>
    <p:sldId id="303" r:id="rId4"/>
    <p:sldId id="291" r:id="rId5"/>
    <p:sldId id="268" r:id="rId6"/>
    <p:sldId id="269" r:id="rId7"/>
    <p:sldId id="260" r:id="rId8"/>
    <p:sldId id="293" r:id="rId9"/>
    <p:sldId id="304" r:id="rId10"/>
  </p:sldIdLst>
  <p:sldSz cx="12801600" cy="9601200" type="A3"/>
  <p:notesSz cx="6797675" cy="9926638"/>
  <p:defaultTextStyle>
    <a:defPPr>
      <a:defRPr lang="ru-RU"/>
    </a:defPPr>
    <a:lvl1pPr marL="0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9965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9930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9894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9858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99822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39787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79752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19717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F188"/>
    <a:srgbClr val="FBFEDA"/>
    <a:srgbClr val="FBFED6"/>
    <a:srgbClr val="FFFFCC"/>
    <a:srgbClr val="F2F7FC"/>
    <a:srgbClr val="FE9898"/>
    <a:srgbClr val="B1C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76" y="10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81736-A017-4AA0-BB54-CF6A003B6C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1819D-159E-442C-965C-D9A61FCC6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102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9965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79930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19894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59858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199822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39787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79752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19717" algn="l" defTabSz="127993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1819D-159E-442C-965C-D9A61FCC682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298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614"/>
            <a:ext cx="10881360" cy="205803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D7F-5B22-45E5-957C-D99D47C92886}" type="datetime1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52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A448-6960-44AB-AA66-66C3CE1321C8}" type="datetime1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38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7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78B3-DF59-4AD0-A4D1-6565E2F0FF11}" type="datetime1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668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2049145" y="4969510"/>
            <a:ext cx="4160520" cy="2223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6591935" y="4969510"/>
            <a:ext cx="4160520" cy="2223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6356352" y="4936175"/>
            <a:ext cx="64453" cy="64452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7993" tIns="63997" rIns="127993" bIns="63997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40080" y="5179726"/>
            <a:ext cx="11628120" cy="1600200"/>
          </a:xfrm>
        </p:spPr>
        <p:txBody>
          <a:bodyPr>
            <a:noAutofit/>
          </a:bodyPr>
          <a:lstStyle>
            <a:lvl1pPr marL="0" indent="0" algn="ctr">
              <a:buNone/>
              <a:defRPr sz="3100" spc="140" baseline="0">
                <a:solidFill>
                  <a:schemeClr val="tx2"/>
                </a:solidFill>
              </a:defRPr>
            </a:lvl1pPr>
            <a:lvl2pPr marL="639965" indent="0" algn="ctr">
              <a:buNone/>
            </a:lvl2pPr>
            <a:lvl3pPr marL="1279930" indent="0" algn="ctr">
              <a:buNone/>
            </a:lvl3pPr>
            <a:lvl4pPr marL="1919894" indent="0" algn="ctr">
              <a:buNone/>
            </a:lvl4pPr>
            <a:lvl5pPr marL="2559858" indent="0" algn="ctr">
              <a:buNone/>
            </a:lvl5pPr>
            <a:lvl6pPr marL="3199822" indent="0" algn="ctr">
              <a:buNone/>
            </a:lvl6pPr>
            <a:lvl7pPr marL="3839787" indent="0" algn="ctr">
              <a:buNone/>
            </a:lvl7pPr>
            <a:lvl8pPr marL="4479752" indent="0" algn="ctr">
              <a:buNone/>
            </a:lvl8pPr>
            <a:lvl9pPr marL="5119717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640080" y="2007225"/>
            <a:ext cx="11628120" cy="277368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67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83D0F4-4156-482A-90A7-36C627150D9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086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640080" y="2133600"/>
            <a:ext cx="11521440" cy="6400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EE77ED-EC90-43D7-AAD2-19E345E420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754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960120" y="6883083"/>
            <a:ext cx="11094720" cy="6667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4907280"/>
            <a:ext cx="11094720" cy="192024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67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0120" y="6942410"/>
            <a:ext cx="11094720" cy="1378630"/>
          </a:xfrm>
        </p:spPr>
        <p:txBody>
          <a:bodyPr/>
          <a:lstStyle>
            <a:lvl1pPr marL="0" indent="0">
              <a:buNone/>
              <a:defRPr sz="2800" spc="140" baseline="0">
                <a:solidFill>
                  <a:schemeClr val="tx2"/>
                </a:solidFill>
              </a:defRPr>
            </a:lvl1pPr>
            <a:lvl2pPr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2D4D6E-A254-4AA2-B395-2016BF6606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455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640080" y="2133600"/>
            <a:ext cx="5683910" cy="6400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507480" y="2133600"/>
            <a:ext cx="5683910" cy="6400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721789-0350-4782-8C87-793D07B79F3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685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788990" y="3051512"/>
            <a:ext cx="5247322" cy="2222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6656395" y="3051512"/>
            <a:ext cx="5249545" cy="2222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1959430"/>
            <a:ext cx="5656263" cy="10668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3600" b="1">
                <a:solidFill>
                  <a:schemeClr val="tx2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640080" y="3082654"/>
            <a:ext cx="5654040" cy="54790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6509703" y="3082654"/>
            <a:ext cx="5654040" cy="54790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217627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6507480" y="1959430"/>
            <a:ext cx="5656263" cy="10668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3600" b="1" baseline="0">
                <a:solidFill>
                  <a:schemeClr val="tx2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9764F8-02BF-4DB6-9048-670634E7BF1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88D064-91F9-4813-962D-F83A2FD38B1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200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7B72D5-38B2-4A08-9E31-6A1F402430F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274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640080" y="640080"/>
            <a:ext cx="8747760" cy="800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494520" y="2240280"/>
            <a:ext cx="2777947" cy="522732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399"/>
              </a:spcAft>
              <a:buNone/>
              <a:defRPr sz="2100">
                <a:solidFill>
                  <a:schemeClr val="tx2"/>
                </a:solidFill>
              </a:defRPr>
            </a:lvl1pPr>
            <a:lvl2pPr>
              <a:buNone/>
              <a:defRPr sz="1700"/>
            </a:lvl2pPr>
            <a:lvl3pPr>
              <a:buNone/>
              <a:defRPr sz="1300"/>
            </a:lvl3pPr>
            <a:lvl4pPr>
              <a:buNone/>
              <a:defRPr sz="1300"/>
            </a:lvl4pPr>
            <a:lvl5pPr>
              <a:buNone/>
              <a:defRPr sz="13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9494520" y="640080"/>
            <a:ext cx="2773680" cy="1493520"/>
          </a:xfrm>
        </p:spPr>
        <p:txBody>
          <a:bodyPr lIns="127993" tIns="127993"/>
          <a:lstStyle>
            <a:lvl1pPr algn="l">
              <a:buNone/>
              <a:defRPr sz="2500" b="1" spc="-69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331BC5-C400-4472-B0D5-84F6AB4B88B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4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75F5-CA72-40FE-8EF0-2DC6A99D2552}" type="datetime1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47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1160" y="640080"/>
            <a:ext cx="2880360" cy="1493520"/>
          </a:xfrm>
        </p:spPr>
        <p:txBody>
          <a:bodyPr lIns="127993" tIns="127993"/>
          <a:lstStyle>
            <a:lvl1pPr algn="l">
              <a:buNone/>
              <a:defRPr sz="2500" b="1" spc="-69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40080" y="640080"/>
            <a:ext cx="8427720" cy="778764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45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81160" y="2240280"/>
            <a:ext cx="2880360" cy="618744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399"/>
              </a:spcAft>
              <a:buFontTx/>
              <a:buNone/>
              <a:defRPr sz="2100" b="0">
                <a:solidFill>
                  <a:schemeClr val="tx2"/>
                </a:solidFill>
              </a:defRPr>
            </a:lvl1pPr>
            <a:lvl2pPr>
              <a:defRPr sz="17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B2A638-27CD-478C-9FDB-14C046DE7E1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28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A0D6C4-96AC-4978-896D-1AA02068C14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969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7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719D74-9328-4C99-B3E2-84EB6954CE1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7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9" y="6169679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96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93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89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85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8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7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97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97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88C0-3E86-447A-8CD1-E30455B1580F}" type="datetime1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96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0080" y="2240286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7480" y="2240286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AE6F-5D64-4579-B165-F64F71F3C054}" type="datetime1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808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45" y="2149158"/>
            <a:ext cx="5658486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03045" y="3044825"/>
            <a:ext cx="5658486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949C-3727-41BE-97A7-CA21E4E2FBD0}" type="datetime1">
              <a:rPr lang="ru-RU" smtClean="0"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805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ACFB-D0FD-4FAC-AAA7-01EAA102D0DA}" type="datetime1">
              <a:rPr lang="ru-RU" smtClean="0"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37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270D-36CB-4812-97D1-5759ED89304F}" type="datetime1">
              <a:rPr lang="ru-RU" smtClean="0"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69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5073" y="382275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4" y="2009145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0695B-C84C-4DC0-A438-4B9A7E3F38A8}" type="datetime1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92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965" indent="0">
              <a:buNone/>
              <a:defRPr sz="3900"/>
            </a:lvl2pPr>
            <a:lvl3pPr marL="1279930" indent="0">
              <a:buNone/>
              <a:defRPr sz="3300"/>
            </a:lvl3pPr>
            <a:lvl4pPr marL="1919894" indent="0">
              <a:buNone/>
              <a:defRPr sz="2800"/>
            </a:lvl4pPr>
            <a:lvl5pPr marL="2559858" indent="0">
              <a:buNone/>
              <a:defRPr sz="2800"/>
            </a:lvl5pPr>
            <a:lvl6pPr marL="3199822" indent="0">
              <a:buNone/>
              <a:defRPr sz="2800"/>
            </a:lvl6pPr>
            <a:lvl7pPr marL="3839787" indent="0">
              <a:buNone/>
              <a:defRPr sz="2800"/>
            </a:lvl7pPr>
            <a:lvl8pPr marL="4479752" indent="0">
              <a:buNone/>
              <a:defRPr sz="2800"/>
            </a:lvl8pPr>
            <a:lvl9pPr marL="5119717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5BDB-9594-4ED5-AE7B-6CBD5F091778}" type="datetime1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942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7993" tIns="63997" rIns="127993" bIns="6399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6"/>
            <a:ext cx="11521440" cy="6336348"/>
          </a:xfrm>
          <a:prstGeom prst="rect">
            <a:avLst/>
          </a:prstGeom>
        </p:spPr>
        <p:txBody>
          <a:bodyPr vert="horz" lIns="127993" tIns="63997" rIns="127993" bIns="6399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909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19003-D683-42EE-B1D6-F7A2454E3924}" type="datetime1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909"/>
            <a:ext cx="40538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909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53AEB-9DE6-471F-B917-6D79C29FD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49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1279930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74" indent="-479974" algn="l" defTabSz="127993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942" indent="-399977" algn="l" defTabSz="127993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912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875" indent="-319982" algn="l" defTabSz="127993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840" indent="-319982" algn="l" defTabSz="127993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805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770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734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699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65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930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94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858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822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787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752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717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2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640080" y="2026922"/>
            <a:ext cx="11521440" cy="6549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8107680" y="8685549"/>
            <a:ext cx="3627120" cy="537845"/>
          </a:xfrm>
          <a:prstGeom prst="rect">
            <a:avLst/>
          </a:prstGeom>
        </p:spPr>
        <p:txBody>
          <a:bodyPr vert="horz" lIns="127993" tIns="63997" rIns="127993" bIns="63997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700">
                <a:solidFill>
                  <a:schemeClr val="tx2"/>
                </a:solidFill>
                <a:latin typeface="+mn-lt"/>
              </a:defRPr>
            </a:lvl1pPr>
          </a:lstStyle>
          <a:p>
            <a:fld id="{F1B71198-6603-4BCC-AD6C-491CC953FF2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987040" y="8685549"/>
            <a:ext cx="5013960" cy="537845"/>
          </a:xfrm>
          <a:prstGeom prst="rect">
            <a:avLst/>
          </a:prstGeom>
        </p:spPr>
        <p:txBody>
          <a:bodyPr vert="horz" lIns="127993" tIns="63997" rIns="127993" bIns="63997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700">
                <a:solidFill>
                  <a:schemeClr val="tx2"/>
                </a:solidFill>
                <a:latin typeface="+mn-lt"/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774805" y="8654415"/>
            <a:ext cx="853440" cy="64008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100" baseline="0">
                <a:solidFill>
                  <a:schemeClr val="tx2"/>
                </a:solidFill>
                <a:latin typeface="+mn-lt"/>
              </a:defRPr>
            </a:lvl1pPr>
          </a:lstStyle>
          <a:p>
            <a:fld id="{B8B5C83A-C801-4D0D-962D-C9279EAA57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40080" y="213360"/>
            <a:ext cx="11521440" cy="1706880"/>
          </a:xfrm>
          <a:prstGeom prst="rect">
            <a:avLst/>
          </a:prstGeom>
          <a:ln w="6350" cap="rnd">
            <a:noFill/>
          </a:ln>
        </p:spPr>
        <p:txBody>
          <a:bodyPr vert="horz" lIns="127993" tIns="63997" rIns="127993" bIns="63997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77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5900" kern="1200" spc="-14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5pPr>
      <a:lvl6pPr marL="63996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6pPr>
      <a:lvl7pPr marL="1279930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7pPr>
      <a:lvl8pPr marL="1919894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8pPr>
      <a:lvl9pPr marL="2559858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9F9F9"/>
          </a:solidFill>
          <a:latin typeface="Constantia" pitchFamily="18" charset="0"/>
        </a:defRPr>
      </a:lvl9pPr>
    </p:titleStyle>
    <p:bodyStyle>
      <a:lvl1pPr marL="382201" indent="-382201" algn="l" rtl="0" eaLnBrk="1" fontAlgn="base" hangingPunct="1">
        <a:spcBef>
          <a:spcPts val="839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95507" indent="-382201" algn="l" rtl="0" eaLnBrk="1" fontAlgn="base" hangingPunct="1">
        <a:spcBef>
          <a:spcPts val="42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3300" kern="1200">
          <a:solidFill>
            <a:schemeClr val="tx2"/>
          </a:solidFill>
          <a:latin typeface="+mn-lt"/>
          <a:ea typeface="+mn-ea"/>
          <a:cs typeface="+mn-cs"/>
        </a:defRPr>
      </a:lvl2pPr>
      <a:lvl3pPr marL="1406589" indent="-319982" algn="l" rtl="0" eaLnBrk="1" fontAlgn="base" hangingPunct="1">
        <a:spcBef>
          <a:spcPts val="42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791012" indent="-319982" algn="l" rtl="0" eaLnBrk="1" fontAlgn="base" hangingPunct="1">
        <a:spcBef>
          <a:spcPts val="42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175436" indent="-319982" algn="l" rtl="0" eaLnBrk="1" fontAlgn="base" hangingPunct="1">
        <a:spcBef>
          <a:spcPts val="473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58" indent="-319982" algn="l" rtl="0" eaLnBrk="1" latinLnBrk="0" hangingPunct="1">
        <a:spcBef>
          <a:spcPts val="476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815845" indent="-255986" algn="l" rtl="0" eaLnBrk="1" latinLnBrk="0" hangingPunct="1">
        <a:spcBef>
          <a:spcPts val="476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199822" indent="-255986" algn="l" rtl="0" eaLnBrk="1" latinLnBrk="0" hangingPunct="1">
        <a:spcBef>
          <a:spcPts val="476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583802" indent="-255986" algn="l" rtl="0" eaLnBrk="1" latinLnBrk="0" hangingPunct="1">
        <a:spcBef>
          <a:spcPts val="476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399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799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9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55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1998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8397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4797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1197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orodsharypovo.ru/data/uploads/2016/12/13/orig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734" y="465718"/>
            <a:ext cx="8557559" cy="5386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://i.taxiboss.ru/u/5b/b29592193a11e3970172a3f3284aaa/-/33981_html_m7ea11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" y="62475"/>
            <a:ext cx="2273948" cy="175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399" y="4800602"/>
            <a:ext cx="12046227" cy="3631565"/>
          </a:xfrm>
        </p:spPr>
        <p:txBody>
          <a:bodyPr/>
          <a:lstStyle/>
          <a:p>
            <a:r>
              <a:rPr lang="ru-RU" sz="49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 о работе с обращениями граждан, поступившими в префектуру в 2023г. </a:t>
            </a:r>
          </a:p>
        </p:txBody>
      </p:sp>
    </p:spTree>
    <p:extLst>
      <p:ext uri="{BB962C8B-B14F-4D97-AF65-F5344CB8AC3E}">
        <p14:creationId xmlns:p14="http://schemas.microsoft.com/office/powerpoint/2010/main" val="316673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9"/>
          <a:stretch/>
        </p:blipFill>
        <p:spPr bwMode="auto">
          <a:xfrm>
            <a:off x="151200" y="21375"/>
            <a:ext cx="12414885" cy="9337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80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07" y="298044"/>
            <a:ext cx="12500589" cy="8434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035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321" y="2"/>
            <a:ext cx="11996532" cy="775575"/>
          </a:xfrm>
          <a:prstGeom prst="rect">
            <a:avLst/>
          </a:prstGeom>
        </p:spPr>
        <p:txBody>
          <a:bodyPr wrap="square" lIns="127993" tIns="63997" rIns="127993" bIns="63997">
            <a:spAutoFit/>
          </a:bodyPr>
          <a:lstStyle/>
          <a:p>
            <a:pPr algn="ctr"/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Сводная информация в сфере жилищно-коммунального хозяйства и благоустройства  в разрезе районов</a:t>
            </a:r>
            <a:r>
              <a:rPr lang="en-US" sz="21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2023г </a:t>
            </a:r>
            <a:endParaRPr lang="ru-RU" sz="21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695348"/>
              </p:ext>
            </p:extLst>
          </p:nvPr>
        </p:nvGraphicFramePr>
        <p:xfrm>
          <a:off x="150508" y="969774"/>
          <a:ext cx="12500583" cy="7359221"/>
        </p:xfrm>
        <a:graphic>
          <a:graphicData uri="http://schemas.openxmlformats.org/drawingml/2006/table">
            <a:tbl>
              <a:tblPr/>
              <a:tblGrid>
                <a:gridCol w="1569168"/>
                <a:gridCol w="779654"/>
                <a:gridCol w="779654"/>
                <a:gridCol w="766662"/>
                <a:gridCol w="753666"/>
                <a:gridCol w="753666"/>
                <a:gridCol w="805644"/>
                <a:gridCol w="808895"/>
                <a:gridCol w="753666"/>
                <a:gridCol w="753666"/>
                <a:gridCol w="753666"/>
                <a:gridCol w="805644"/>
                <a:gridCol w="805644"/>
                <a:gridCol w="805644"/>
                <a:gridCol w="805644"/>
              </a:tblGrid>
              <a:tr h="310386">
                <a:tc rowSpan="3"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район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Эксплуатация жилого фонда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3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2022г.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2023г.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2022г.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2023г.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6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 пл. </a:t>
                      </a:r>
                      <a:r>
                        <a:rPr lang="ru-RU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двор.тер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 пл. </a:t>
                      </a:r>
                      <a:r>
                        <a:rPr lang="ru-RU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двор.тер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й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пл. МКД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пл. МКД</a:t>
                      </a:r>
                    </a:p>
                  </a:txBody>
                  <a:tcPr marL="9633" marR="9633" marT="96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5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Академический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762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6,73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9,08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714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2,41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6,31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8,91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Гагаринский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1794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22,15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0,97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15,28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900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11,11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1064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4,02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13,14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Зюзино</a:t>
                      </a:r>
                    </a:p>
                  </a:txBody>
                  <a:tcPr marL="9633" marR="9633" marT="96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1095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8,79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10,27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878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3,76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7,05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5,97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11,21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Коньково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1114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7,34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1488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9,80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762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2,16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1061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3,01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6,99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Котловка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584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8,99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0,64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12,30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582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8,96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5,04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10,74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51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Ломоносовский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802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9,12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1346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0,85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15,31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1246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14,17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1389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5,68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15,80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Обручевский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549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6,28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4,96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321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3,67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4,13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51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Северное Бутово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617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6,32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7,56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197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2,53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2,79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Теплый Стан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809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6,11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6,73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548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4,14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3,23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5,83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Черемушки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890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8,26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10,29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786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7,29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4,71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10,08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51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Южное Бутово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1271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1308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6,26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735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3,52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5,19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Ясенево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1120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6,39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7,26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867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2,36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4,95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3,00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6,30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38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11407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0,47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7,96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12930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6,81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9,03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0,13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8536</a:t>
                      </a:r>
                    </a:p>
                  </a:txBody>
                  <a:tcPr marL="9633" marR="9633" marT="96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5,96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11295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3,44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7,88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0,32</a:t>
                      </a:r>
                    </a:p>
                  </a:txBody>
                  <a:tcPr marL="9633" marR="9633" marT="96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00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2128" y="13656"/>
            <a:ext cx="12449472" cy="452409"/>
          </a:xfrm>
          <a:prstGeom prst="rect">
            <a:avLst/>
          </a:prstGeom>
        </p:spPr>
        <p:txBody>
          <a:bodyPr wrap="square" lIns="127993" tIns="63997" rIns="127993" bIns="63997">
            <a:spAutoFit/>
          </a:bodyPr>
          <a:lstStyle/>
          <a:p>
            <a:pPr lvl="0" algn="ctr"/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Наиболее популярные темы в разделе «Благоустройство» в разрезе районов 2023г.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319991"/>
              </p:ext>
            </p:extLst>
          </p:nvPr>
        </p:nvGraphicFramePr>
        <p:xfrm>
          <a:off x="150508" y="487633"/>
          <a:ext cx="12500591" cy="4580887"/>
        </p:xfrm>
        <a:graphic>
          <a:graphicData uri="http://schemas.openxmlformats.org/drawingml/2006/table">
            <a:tbl>
              <a:tblPr/>
              <a:tblGrid>
                <a:gridCol w="1486480"/>
                <a:gridCol w="1316597"/>
                <a:gridCol w="690861"/>
                <a:gridCol w="1316597"/>
                <a:gridCol w="804115"/>
                <a:gridCol w="1316597"/>
                <a:gridCol w="705018"/>
                <a:gridCol w="1608229"/>
                <a:gridCol w="577606"/>
                <a:gridCol w="1302438"/>
                <a:gridCol w="738993"/>
                <a:gridCol w="637060"/>
              </a:tblGrid>
              <a:tr h="2938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темы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Уборка придомовой территории многоквартирных домов 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Озеленение на придомовых территориях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Использование придомовой территории автомобилистами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качества выполнения работ по благоустройству  территории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Сбор и вывоз мусора с придомовой территории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1122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Районы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Гагаринский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894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Зюзино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982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54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Котловка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Ломоносовский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1137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Академический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Коньково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940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Обручевский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284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Северное Бутово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Теплый Стан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559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Черемушки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798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Южное Бутово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700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Ясенево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845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42537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4074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8931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3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445" y="-139148"/>
            <a:ext cx="12801600" cy="452409"/>
          </a:xfrm>
          <a:prstGeom prst="rect">
            <a:avLst/>
          </a:prstGeom>
          <a:noFill/>
        </p:spPr>
        <p:txBody>
          <a:bodyPr wrap="square" lIns="127993" tIns="63997" rIns="127993" bIns="63997" rtlCol="0">
            <a:spAutoFit/>
          </a:bodyPr>
          <a:lstStyle/>
          <a:p>
            <a:pPr algn="ctr"/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Популярные темы в разделе «Эксплуатация жилого фонда» в разрезе районов 2023г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842805"/>
              </p:ext>
            </p:extLst>
          </p:nvPr>
        </p:nvGraphicFramePr>
        <p:xfrm>
          <a:off x="150507" y="307518"/>
          <a:ext cx="12499168" cy="4376974"/>
        </p:xfrm>
        <a:graphic>
          <a:graphicData uri="http://schemas.openxmlformats.org/drawingml/2006/table">
            <a:tbl>
              <a:tblPr/>
              <a:tblGrid>
                <a:gridCol w="1487997"/>
                <a:gridCol w="1233904"/>
                <a:gridCol w="616877"/>
                <a:gridCol w="996103"/>
                <a:gridCol w="931207"/>
                <a:gridCol w="1179060"/>
                <a:gridCol w="1179060"/>
                <a:gridCol w="1020340"/>
                <a:gridCol w="1020340"/>
                <a:gridCol w="1235745"/>
                <a:gridCol w="1054352"/>
                <a:gridCol w="544183"/>
              </a:tblGrid>
              <a:tr h="242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темы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Деятельность управляющих организаций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Техническое и санитарное состояние подъезда МКД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Водоснабжение в МКД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Теплоснабжение в МКД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обращений на 1000 чел.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1258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Районы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Гагаринский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571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Зюзино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835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Котловка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385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Ломоносовский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895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Черемушки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Академический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458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Коньково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Обручевский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203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Северное Бутово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157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Теплый Стан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371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Южное Бутово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482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Ясенево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113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585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21201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1352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1134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1397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840" marR="7840" marT="78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6163</a:t>
                      </a:r>
                    </a:p>
                  </a:txBody>
                  <a:tcPr marL="7840" marR="7840" marT="78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36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1160038" y="1"/>
            <a:ext cx="15524925" cy="452409"/>
          </a:xfrm>
          <a:prstGeom prst="rect">
            <a:avLst/>
          </a:prstGeom>
        </p:spPr>
        <p:txBody>
          <a:bodyPr wrap="square" lIns="127993" tIns="63997" rIns="127993" bIns="63997">
            <a:spAutoFit/>
          </a:bodyPr>
          <a:lstStyle/>
          <a:p>
            <a:pPr algn="ctr"/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Сводная информация по иным сферам деятельности в разрезе районов</a:t>
            </a:r>
            <a:r>
              <a:rPr lang="en-US" sz="21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2023г.</a:t>
            </a:r>
            <a:endParaRPr lang="ru-RU" sz="21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176289"/>
              </p:ext>
            </p:extLst>
          </p:nvPr>
        </p:nvGraphicFramePr>
        <p:xfrm>
          <a:off x="150507" y="473975"/>
          <a:ext cx="12399775" cy="6074920"/>
        </p:xfrm>
        <a:graphic>
          <a:graphicData uri="http://schemas.openxmlformats.org/drawingml/2006/table">
            <a:tbl>
              <a:tblPr/>
              <a:tblGrid>
                <a:gridCol w="1801477"/>
                <a:gridCol w="499110"/>
                <a:gridCol w="896840"/>
                <a:gridCol w="561499"/>
                <a:gridCol w="834450"/>
                <a:gridCol w="499110"/>
                <a:gridCol w="779860"/>
                <a:gridCol w="499110"/>
                <a:gridCol w="803257"/>
                <a:gridCol w="499110"/>
                <a:gridCol w="772062"/>
                <a:gridCol w="499110"/>
                <a:gridCol w="769462"/>
                <a:gridCol w="499110"/>
                <a:gridCol w="759065"/>
                <a:gridCol w="499110"/>
                <a:gridCol w="928033"/>
              </a:tblGrid>
              <a:tr h="525414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Строительство, реновация и землепользование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Транспорт и связь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Торговля и услуги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Социальная сфера и организационная работа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414"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255" marR="7255" marT="725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2023г.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6173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район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Всего</a:t>
                      </a:r>
                      <a:endParaRPr kumimoji="0" lang="ru-RU" sz="1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обращений на 1000 чел .</a:t>
                      </a:r>
                    </a:p>
                  </a:txBody>
                  <a:tcPr marL="7255" marR="7255" marT="72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Академический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1,36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182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0,64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Гагаринский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351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4,29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120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1,47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Зюзино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1,32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0,23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Коньково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0,54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0,67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0,42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0,24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Котловка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1,03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1,46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Ломоносовский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0,92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0,92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0,72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Обручевский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0,94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122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1,40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1,07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Северное Бутово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0,42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Теплый Стан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0,64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0,47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Черемушки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1,58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Южное Бутово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1,76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292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0,68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Ясенево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2,55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0,57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0,35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0,39</a:t>
                      </a:r>
                    </a:p>
                  </a:txBody>
                  <a:tcPr marL="7255" marR="7255" marT="7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  <a:tr h="266335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1859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1,29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1408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1321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883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0,51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908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7255" marR="7255" marT="7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FEDA"/>
                        </a:gs>
                        <a:gs pos="0">
                          <a:srgbClr val="F2FD87"/>
                        </a:gs>
                        <a:gs pos="0">
                          <a:srgbClr val="F2FD89"/>
                        </a:gs>
                        <a:gs pos="52000">
                          <a:schemeClr val="bg1">
                            <a:lumMod val="85000"/>
                          </a:schemeClr>
                        </a:gs>
                        <a:gs pos="100000">
                          <a:srgbClr val="FBFED6"/>
                        </a:gs>
                        <a:gs pos="0">
                          <a:srgbClr val="FFFEBE"/>
                        </a:gs>
                        <a:gs pos="0">
                          <a:srgbClr val="FEFECE"/>
                        </a:gs>
                        <a:gs pos="0">
                          <a:srgbClr val="F1FC84"/>
                        </a:gs>
                        <a:gs pos="39566">
                          <a:srgbClr val="DCDDD9"/>
                        </a:gs>
                        <a:gs pos="2000">
                          <a:srgbClr val="FFFFC9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9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2D88107-7703-69E7-03CA-212E81D33709}"/>
              </a:ext>
            </a:extLst>
          </p:cNvPr>
          <p:cNvSpPr txBox="1"/>
          <p:nvPr/>
        </p:nvSpPr>
        <p:spPr>
          <a:xfrm>
            <a:off x="1706814" y="277981"/>
            <a:ext cx="10862534" cy="1421906"/>
          </a:xfrm>
          <a:prstGeom prst="rect">
            <a:avLst/>
          </a:prstGeom>
          <a:noFill/>
        </p:spPr>
        <p:txBody>
          <a:bodyPr wrap="square" lIns="127993" tIns="63997" rIns="127993" bIns="63997" rtlCol="0">
            <a:spAutoFit/>
          </a:bodyPr>
          <a:lstStyle/>
          <a:p>
            <a:pPr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Темы обращений, представляющих для заявителей повышенный интерес и имеющих наибольший общественный резонанс  (конфликты)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5D1D8FFD-B735-CDE6-1FD3-F64CB1EEEC10}"/>
              </a:ext>
            </a:extLst>
          </p:cNvPr>
          <p:cNvSpPr/>
          <p:nvPr/>
        </p:nvSpPr>
        <p:spPr>
          <a:xfrm>
            <a:off x="218639" y="5635112"/>
            <a:ext cx="3708700" cy="1399093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/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Зюзино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оценке благоустройства придомовой территории (Балаклавский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просп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д.48, к.1) -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обращений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4A652BE-BF22-2CAF-CFF3-222157887951}"/>
              </a:ext>
            </a:extLst>
          </p:cNvPr>
          <p:cNvSpPr/>
          <p:nvPr/>
        </p:nvSpPr>
        <p:spPr>
          <a:xfrm>
            <a:off x="184945" y="3612171"/>
            <a:ext cx="3758576" cy="1793296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/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Гагаринский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расторжении Договора с ООО "ЮГ 2008" и проведение капитального ремонта (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ул.Строителей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д.6, к.1-7) –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обращений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4306748" y="1772337"/>
            <a:ext cx="3708700" cy="1735096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Котловка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неисправном мусоропроводе (Севастопольский просп., д.12,к .3)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обращений</a:t>
            </a:r>
          </a:p>
        </p:txBody>
      </p:sp>
      <p:sp>
        <p:nvSpPr>
          <p:cNvPr id="12" name="Прямоугольник: скругленные углы 2">
            <a:extLst>
              <a:ext uri="{FF2B5EF4-FFF2-40B4-BE49-F238E27FC236}">
                <a16:creationId xmlns:a16="http://schemas.microsoft.com/office/drawing/2014/main" xmlns="" id="{5D1D8FFD-B735-CDE6-1FD3-F64CB1EEEC10}"/>
              </a:ext>
            </a:extLst>
          </p:cNvPr>
          <p:cNvSpPr/>
          <p:nvPr/>
        </p:nvSpPr>
        <p:spPr>
          <a:xfrm>
            <a:off x="8512913" y="1796025"/>
            <a:ext cx="3936560" cy="2198902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19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Теплый Стан</a:t>
            </a:r>
          </a:p>
          <a:p>
            <a:pPr algn="ctr" defTabSz="1340700"/>
            <a:r>
              <a:rPr lang="ru-RU" sz="19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замечаниях по содержанию подъезда (</a:t>
            </a:r>
            <a:r>
              <a:rPr lang="ru-RU" sz="19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ул.Т</a:t>
            </a:r>
            <a:r>
              <a:rPr lang="ru-RU" sz="19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Стан, д.27); Неудовлетворительное состояние проезжей части на </a:t>
            </a:r>
            <a:r>
              <a:rPr lang="ru-RU" sz="19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ул.Теплый</a:t>
            </a:r>
            <a:r>
              <a:rPr lang="ru-RU" sz="19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Стан на пересечении </a:t>
            </a:r>
            <a:r>
              <a:rPr lang="ru-RU" sz="19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ул.Генерала</a:t>
            </a:r>
            <a:r>
              <a:rPr lang="ru-RU" sz="19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Тюленева  </a:t>
            </a:r>
            <a:r>
              <a:rPr lang="ru-RU" sz="1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обращений</a:t>
            </a:r>
          </a:p>
        </p:txBody>
      </p:sp>
      <p:sp>
        <p:nvSpPr>
          <p:cNvPr id="13" name="Прямоугольник: скругленные углы 2">
            <a:extLst>
              <a:ext uri="{FF2B5EF4-FFF2-40B4-BE49-F238E27FC236}">
                <a16:creationId xmlns:a16="http://schemas.microsoft.com/office/drawing/2014/main" xmlns="" id="{5D1D8FFD-B735-CDE6-1FD3-F64CB1EEEC10}"/>
              </a:ext>
            </a:extLst>
          </p:cNvPr>
          <p:cNvSpPr/>
          <p:nvPr/>
        </p:nvSpPr>
        <p:spPr>
          <a:xfrm>
            <a:off x="165458" y="1796025"/>
            <a:ext cx="3708700" cy="1413090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/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Академический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продлении пожарного тупикового проезда (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ул.Б.Черемушкинская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д.20, к.4) -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обращений</a:t>
            </a:r>
          </a:p>
        </p:txBody>
      </p:sp>
      <p:sp>
        <p:nvSpPr>
          <p:cNvPr id="14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4284829" y="7367996"/>
            <a:ext cx="3708700" cy="1517828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Северное Бутово 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неудовлетворительном санитарном состоянии (</a:t>
            </a:r>
            <a:r>
              <a:rPr lang="ru-RU" sz="20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ул.Знаменские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Садки, д.3, к.5)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 обращение</a:t>
            </a:r>
          </a:p>
        </p:txBody>
      </p:sp>
      <p:sp>
        <p:nvSpPr>
          <p:cNvPr id="16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8549285" y="4192684"/>
            <a:ext cx="3900187" cy="1442428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Черемушки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замечаниях при проведении работ по капитальному ремонту (</a:t>
            </a:r>
            <a:r>
              <a:rPr lang="ru-RU" sz="20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ул.Зюзинская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, д.4, к.4)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 обращений</a:t>
            </a:r>
          </a:p>
        </p:txBody>
      </p:sp>
      <p:sp>
        <p:nvSpPr>
          <p:cNvPr id="18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8549285" y="5802542"/>
            <a:ext cx="3900187" cy="1417529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Южное Бутово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выборе и смены  способа  управления МКД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cs typeface="Times New Roman"/>
              </a:rPr>
              <a:t>(</a:t>
            </a:r>
            <a:r>
              <a:rPr lang="ru-RU" sz="2000" b="1" dirty="0" err="1">
                <a:solidFill>
                  <a:prstClr val="black"/>
                </a:solidFill>
                <a:latin typeface="Times New Roman"/>
                <a:cs typeface="Times New Roman"/>
              </a:rPr>
              <a:t>ул.Южнобутовская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cs typeface="Times New Roman"/>
              </a:rPr>
              <a:t>, д.5)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340700"/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обращений</a:t>
            </a:r>
          </a:p>
        </p:txBody>
      </p:sp>
      <p:sp>
        <p:nvSpPr>
          <p:cNvPr id="19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150509" y="7420750"/>
            <a:ext cx="3708700" cy="1412298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Коньково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сносе хоккейной коробки и обустройства парковки на ее месте (</a:t>
            </a:r>
            <a:r>
              <a:rPr lang="ru-RU" sz="20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ул.Ак.Капицы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, д.18-22)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обращение</a:t>
            </a:r>
          </a:p>
        </p:txBody>
      </p:sp>
      <p:sp>
        <p:nvSpPr>
          <p:cNvPr id="20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4284830" y="3736674"/>
            <a:ext cx="3708700" cy="1668807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Ломоносовский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 неудовлетворительном состоянии подъезда и осветительных приборов;</a:t>
            </a: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(просп. Вернадского, д.11/19)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обращений</a:t>
            </a:r>
          </a:p>
        </p:txBody>
      </p:sp>
      <p:sp>
        <p:nvSpPr>
          <p:cNvPr id="21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8549285" y="7384986"/>
            <a:ext cx="3900187" cy="1851307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>
                <a:solidFill>
                  <a:prstClr val="black"/>
                </a:solidFill>
                <a:latin typeface="Times New Roman"/>
                <a:cs typeface="Times New Roman"/>
              </a:rPr>
              <a:t>Ясенево </a:t>
            </a:r>
          </a:p>
          <a:p>
            <a:pPr algn="ctr" defTabSz="1340700"/>
            <a:r>
              <a:rPr lang="ru-RU"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О проведении капитального ремонта МКД (</a:t>
            </a:r>
            <a:r>
              <a:rPr lang="ru-RU" sz="2000" b="1" i="1" dirty="0" err="1">
                <a:solidFill>
                  <a:prstClr val="black"/>
                </a:solidFill>
                <a:latin typeface="Times New Roman"/>
                <a:cs typeface="Times New Roman"/>
              </a:rPr>
              <a:t>Новоясеневский</a:t>
            </a:r>
            <a:r>
              <a:rPr lang="ru-RU"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 д.40, к.3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обращений, в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 коллективное -24 подписи)</a:t>
            </a:r>
          </a:p>
        </p:txBody>
      </p:sp>
      <p:sp>
        <p:nvSpPr>
          <p:cNvPr id="22" name="Прямоугольник: скругленные углы 4">
            <a:extLst>
              <a:ext uri="{FF2B5EF4-FFF2-40B4-BE49-F238E27FC236}">
                <a16:creationId xmlns:a16="http://schemas.microsoft.com/office/drawing/2014/main" xmlns="" id="{3970BAB8-DAB4-CA06-9E33-6BA9CCCEB3C6}"/>
              </a:ext>
            </a:extLst>
          </p:cNvPr>
          <p:cNvSpPr/>
          <p:nvPr/>
        </p:nvSpPr>
        <p:spPr>
          <a:xfrm>
            <a:off x="4306745" y="5639212"/>
            <a:ext cx="3708700" cy="1398431"/>
          </a:xfrm>
          <a:prstGeom prst="roundRect">
            <a:avLst/>
          </a:prstGeom>
          <a:gradFill>
            <a:gsLst>
              <a:gs pos="0">
                <a:srgbClr val="FBFEDA"/>
              </a:gs>
              <a:gs pos="0">
                <a:srgbClr val="F2FD87"/>
              </a:gs>
              <a:gs pos="0">
                <a:srgbClr val="F2FD89"/>
              </a:gs>
              <a:gs pos="52000">
                <a:schemeClr val="bg1">
                  <a:lumMod val="85000"/>
                </a:schemeClr>
              </a:gs>
              <a:gs pos="100000">
                <a:srgbClr val="FBFED6"/>
              </a:gs>
              <a:gs pos="0">
                <a:srgbClr val="FFFEBE"/>
              </a:gs>
              <a:gs pos="0">
                <a:srgbClr val="FEFECE"/>
              </a:gs>
              <a:gs pos="0">
                <a:srgbClr val="F1FC84"/>
              </a:gs>
              <a:gs pos="39566">
                <a:srgbClr val="DCDDD9"/>
              </a:gs>
              <a:gs pos="2000">
                <a:srgbClr val="FFFFC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 defTabSz="1340700"/>
            <a:r>
              <a:rPr lang="ru-RU" sz="2000" i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Обручевский</a:t>
            </a:r>
            <a:endParaRPr lang="ru-RU" sz="2000" i="1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algn="ctr" defTabSz="1340700"/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Об организации одностороннего движения(Ленинский д.99)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обращений</a:t>
            </a:r>
          </a:p>
        </p:txBody>
      </p:sp>
    </p:spTree>
    <p:extLst>
      <p:ext uri="{BB962C8B-B14F-4D97-AF65-F5344CB8AC3E}">
        <p14:creationId xmlns:p14="http://schemas.microsoft.com/office/powerpoint/2010/main" val="326885793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pt0000001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3783</TotalTime>
  <Words>1313</Words>
  <Application>Microsoft Office PowerPoint</Application>
  <PresentationFormat>A3 (297x420 мм)</PresentationFormat>
  <Paragraphs>851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Ppt0000001</vt:lpstr>
      <vt:lpstr>Отчет о работе с обращениями граждан, поступившими в префектуру в 2023г.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UZAO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Богданова Ольга Юрьевна</dc:creator>
  <cp:lastModifiedBy>Соколова Наталья Андреевна</cp:lastModifiedBy>
  <cp:revision>269</cp:revision>
  <cp:lastPrinted>2024-02-29T04:13:47Z</cp:lastPrinted>
  <dcterms:created xsi:type="dcterms:W3CDTF">2023-03-15T10:28:22Z</dcterms:created>
  <dcterms:modified xsi:type="dcterms:W3CDTF">2024-03-18T07:49:33Z</dcterms:modified>
</cp:coreProperties>
</file>